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Platypi Medium" panose="020B0604020202020204" charset="0"/>
      <p:regular r:id="rId12"/>
    </p:embeddedFont>
    <p:embeddedFont>
      <p:font typeface="Source Serif Pro" panose="02040603050405020204" pitchFamily="18" charset="0"/>
      <p:regular r:id="rId13"/>
      <p:bold r:id="rId14"/>
    </p:embeddedFont>
    <p:embeddedFont>
      <p:font typeface="Source Serif Pro Bold" panose="02040803050405020204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92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99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Fatty Liver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23188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Fatty Liver is a health condition where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extra fat builds up in the liver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Your liver normally has a small amount of fat, but if it gets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too much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it can cause problems.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37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What is the Liver?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93790" y="44422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liver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is a very important organ in your body. It helps: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5060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Clean your blood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024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Store energy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9446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Help with digestion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65796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587252"/>
            <a:ext cx="347663" cy="3476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270040" y="6562725"/>
            <a:ext cx="1845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Source Serif Pro Bold" pitchFamily="34" charset="-122"/>
                <a:cs typeface="Source Serif Pr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What is Fatty Liver?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21637" y="1706047"/>
            <a:ext cx="7212127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Normally, the liver has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some fat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which is okay. But when the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amount of fat becomes too much (more than 5-10% of the liver's weight)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it is called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Fatty Liver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901910"/>
            <a:ext cx="376713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What Happens in Fatty Liver?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721637" y="3430191"/>
            <a:ext cx="766932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When you have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fatty liver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your liver stores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too much fat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Over time, this fat can: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8" y="427553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Make it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hard for your liver to work properly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21638" y="467760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Cause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inflammation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(swelling)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507968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Even lead to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liver damage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846" y="1752481"/>
            <a:ext cx="6130535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176" y="0"/>
            <a:ext cx="515022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7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Types of Fatty Liver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124670"/>
            <a:ext cx="7556421" cy="3132534"/>
          </a:xfrm>
          <a:prstGeom prst="roundRect">
            <a:avLst>
              <a:gd name="adj" fmla="val 1086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1484"/>
            <a:ext cx="5856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Non-Alcoholic Fatty Liver Disease (NAFLD)</a:t>
            </a:r>
            <a:endParaRPr lang="en-US" sz="3200" b="1" dirty="0"/>
          </a:p>
        </p:txBody>
      </p:sp>
      <p:sp>
        <p:nvSpPr>
          <p:cNvPr id="6" name="Text 3"/>
          <p:cNvSpPr/>
          <p:nvPr/>
        </p:nvSpPr>
        <p:spPr>
          <a:xfrm>
            <a:off x="1020604" y="28419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Happens in people who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do not drink much alcohol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Often linked to: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0604" y="334089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Overweight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20604" y="378309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Unhealthy diet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20604" y="42252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Lack of exercise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20604" y="46674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Diabetes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793790" y="548401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710833"/>
            <a:ext cx="3989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Alcoholic Fatty Liver Disease</a:t>
            </a:r>
            <a:endParaRPr lang="en-US" sz="3200" b="1" dirty="0"/>
          </a:p>
        </p:txBody>
      </p:sp>
      <p:sp>
        <p:nvSpPr>
          <p:cNvPr id="13" name="Text 10"/>
          <p:cNvSpPr/>
          <p:nvPr/>
        </p:nvSpPr>
        <p:spPr>
          <a:xfrm>
            <a:off x="1020604" y="62012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Happens in people who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drink a lot of alcohol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</a:t>
            </a:r>
            <a:b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Alcohol damages the liver and causes fat to build up.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8904"/>
            <a:ext cx="5706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Common Symptoms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80190" y="18078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85035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1885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Tiredness</a:t>
            </a:r>
            <a:endParaRPr lang="en-US" sz="3200" b="1" dirty="0"/>
          </a:p>
        </p:txBody>
      </p:sp>
      <p:sp>
        <p:nvSpPr>
          <p:cNvPr id="7" name="Text 3"/>
          <p:cNvSpPr/>
          <p:nvPr/>
        </p:nvSpPr>
        <p:spPr>
          <a:xfrm>
            <a:off x="7017306" y="237613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Feeling fatigued even after adequate rest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6280190" y="3192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23516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270528"/>
            <a:ext cx="5431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Pain in the upper right side of the belly</a:t>
            </a:r>
            <a:endParaRPr lang="en-US" sz="3200" b="1" dirty="0"/>
          </a:p>
        </p:txBody>
      </p:sp>
      <p:sp>
        <p:nvSpPr>
          <p:cNvPr id="11" name="Text 6"/>
          <p:cNvSpPr/>
          <p:nvPr/>
        </p:nvSpPr>
        <p:spPr>
          <a:xfrm>
            <a:off x="7017306" y="376094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Discomfort in the area where the liver is located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6280190" y="45774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461998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6553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Weakness</a:t>
            </a:r>
            <a:endParaRPr lang="en-US" sz="3200" b="1" dirty="0"/>
          </a:p>
        </p:txBody>
      </p:sp>
      <p:sp>
        <p:nvSpPr>
          <p:cNvPr id="15" name="Text 9"/>
          <p:cNvSpPr/>
          <p:nvPr/>
        </p:nvSpPr>
        <p:spPr>
          <a:xfrm>
            <a:off x="7017306" y="514576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General feeling of reduced strength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6280190" y="57638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Many people with fatty liver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don't feel anything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at first. But over time, some may experience these symptoms.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6280190" y="674477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If the liver becomes more damaged, it can lead to a condition called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cirrhosis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which is serious.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19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Causes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97418" y="2354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Overeating</a:t>
            </a:r>
            <a:endParaRPr lang="en-US" sz="3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44760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Consuming more calories than your body needs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45" y="3478649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354342"/>
            <a:ext cx="40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Eating too much sugar or fat</a:t>
            </a:r>
            <a:endParaRPr lang="en-US" sz="3200" b="1" dirty="0"/>
          </a:p>
        </p:txBody>
      </p:sp>
      <p:sp>
        <p:nvSpPr>
          <p:cNvPr id="8" name="Text 4"/>
          <p:cNvSpPr/>
          <p:nvPr/>
        </p:nvSpPr>
        <p:spPr>
          <a:xfrm>
            <a:off x="9597628" y="2844760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Diets high in processed foods and sugary drinks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3478649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7892"/>
            <a:ext cx="3374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Lack of physical activity</a:t>
            </a:r>
            <a:endParaRPr lang="en-US" sz="3200" b="1" dirty="0"/>
          </a:p>
        </p:txBody>
      </p:sp>
      <p:sp>
        <p:nvSpPr>
          <p:cNvPr id="12" name="Text 6"/>
          <p:cNvSpPr/>
          <p:nvPr/>
        </p:nvSpPr>
        <p:spPr>
          <a:xfrm>
            <a:off x="10051256" y="457831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Sedentary lifestyle with minimal exercise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041" y="4496633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597628" y="5821442"/>
            <a:ext cx="36929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Being overweight or obese</a:t>
            </a:r>
            <a:endParaRPr lang="en-US" sz="3200" b="1" dirty="0"/>
          </a:p>
        </p:txBody>
      </p:sp>
      <p:sp>
        <p:nvSpPr>
          <p:cNvPr id="16" name="Text 8"/>
          <p:cNvSpPr/>
          <p:nvPr/>
        </p:nvSpPr>
        <p:spPr>
          <a:xfrm>
            <a:off x="9597628" y="6311860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Excess body weight, especially around the abdomen</a:t>
            </a:r>
            <a:endParaRPr lang="en-US" sz="24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3230" y="5514618"/>
            <a:ext cx="318968" cy="398621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316474" y="6002893"/>
            <a:ext cx="3716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Drinking too much alcohol</a:t>
            </a:r>
            <a:endParaRPr lang="en-US" sz="3200" b="1" dirty="0"/>
          </a:p>
        </p:txBody>
      </p:sp>
      <p:sp>
        <p:nvSpPr>
          <p:cNvPr id="20" name="Text 10"/>
          <p:cNvSpPr/>
          <p:nvPr/>
        </p:nvSpPr>
        <p:spPr>
          <a:xfrm>
            <a:off x="793790" y="6493312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Regular excessive alcohol consumption</a:t>
            </a:r>
            <a:endParaRPr lang="en-US" sz="24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7845" y="5514618"/>
            <a:ext cx="318968" cy="398621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93790" y="3910727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Having diabetes or high cholesterol</a:t>
            </a:r>
            <a:endParaRPr lang="en-US" sz="3200" b="1" dirty="0"/>
          </a:p>
        </p:txBody>
      </p:sp>
      <p:sp>
        <p:nvSpPr>
          <p:cNvPr id="24" name="Text 12"/>
          <p:cNvSpPr/>
          <p:nvPr/>
        </p:nvSpPr>
        <p:spPr>
          <a:xfrm>
            <a:off x="793790" y="4755475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Metabolic conditions that affect fat processing</a:t>
            </a:r>
            <a:endParaRPr lang="en-US" sz="240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033" y="4496633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658"/>
            <a:ext cx="5709523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Is Fatty Liver Dangerous?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867" y="1448157"/>
            <a:ext cx="1320879" cy="105953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886" y="1947624"/>
            <a:ext cx="258604" cy="3232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3579" y="1631990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Liver Cancer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4823579" y="2029539"/>
            <a:ext cx="4011811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In some cases, severe fatty liver can increase risk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685705" y="2521148"/>
            <a:ext cx="9255085" cy="11430"/>
          </a:xfrm>
          <a:prstGeom prst="roundRect">
            <a:avLst>
              <a:gd name="adj" fmla="val 241358"/>
            </a:avLst>
          </a:prstGeom>
          <a:solidFill>
            <a:srgbClr val="F4444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428" y="2553652"/>
            <a:ext cx="2641878" cy="1059537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005" y="2921794"/>
            <a:ext cx="258604" cy="32325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84138" y="2737485"/>
            <a:ext cx="137791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Liver Failure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>
            <a:off x="5484138" y="3135035"/>
            <a:ext cx="137791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In rare cases</a:t>
            </a:r>
            <a:endParaRPr lang="en-US" sz="2400" dirty="0"/>
          </a:p>
        </p:txBody>
      </p:sp>
      <p:sp>
        <p:nvSpPr>
          <p:cNvPr id="12" name="Shape 6"/>
          <p:cNvSpPr/>
          <p:nvPr/>
        </p:nvSpPr>
        <p:spPr>
          <a:xfrm>
            <a:off x="5346263" y="3626644"/>
            <a:ext cx="8594527" cy="11430"/>
          </a:xfrm>
          <a:prstGeom prst="roundRect">
            <a:avLst>
              <a:gd name="adj" fmla="val 241358"/>
            </a:avLst>
          </a:prstGeom>
          <a:solidFill>
            <a:srgbClr val="F4444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7869" y="3659148"/>
            <a:ext cx="3962876" cy="1059537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05" y="4027289"/>
            <a:ext cx="258604" cy="3232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44578" y="3842980"/>
            <a:ext cx="2002512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Cirrhosis</a:t>
            </a:r>
            <a:endParaRPr lang="en-US" sz="3200" dirty="0"/>
          </a:p>
        </p:txBody>
      </p:sp>
      <p:sp>
        <p:nvSpPr>
          <p:cNvPr id="16" name="Text 8"/>
          <p:cNvSpPr/>
          <p:nvPr/>
        </p:nvSpPr>
        <p:spPr>
          <a:xfrm>
            <a:off x="6144578" y="4240530"/>
            <a:ext cx="200251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Permanent liver damage</a:t>
            </a:r>
            <a:endParaRPr lang="en-US" sz="2400" dirty="0"/>
          </a:p>
        </p:txBody>
      </p:sp>
      <p:sp>
        <p:nvSpPr>
          <p:cNvPr id="17" name="Shape 9"/>
          <p:cNvSpPr/>
          <p:nvPr/>
        </p:nvSpPr>
        <p:spPr>
          <a:xfrm>
            <a:off x="6006703" y="4732139"/>
            <a:ext cx="7934087" cy="11430"/>
          </a:xfrm>
          <a:prstGeom prst="roundRect">
            <a:avLst>
              <a:gd name="adj" fmla="val 241358"/>
            </a:avLst>
          </a:prstGeom>
          <a:solidFill>
            <a:srgbClr val="F44444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29" y="4764643"/>
            <a:ext cx="5283756" cy="1059537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0005" y="5132784"/>
            <a:ext cx="258604" cy="32325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805017" y="4948476"/>
            <a:ext cx="218146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Liver inflammation</a:t>
            </a:r>
            <a:endParaRPr lang="en-US" sz="3200" dirty="0"/>
          </a:p>
        </p:txBody>
      </p:sp>
      <p:sp>
        <p:nvSpPr>
          <p:cNvPr id="21" name="Text 11"/>
          <p:cNvSpPr/>
          <p:nvPr/>
        </p:nvSpPr>
        <p:spPr>
          <a:xfrm>
            <a:off x="6805017" y="5346025"/>
            <a:ext cx="218146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Swelling and irritation</a:t>
            </a:r>
            <a:endParaRPr lang="en-US" sz="2400" dirty="0"/>
          </a:p>
        </p:txBody>
      </p:sp>
      <p:sp>
        <p:nvSpPr>
          <p:cNvPr id="22" name="Shape 12"/>
          <p:cNvSpPr/>
          <p:nvPr/>
        </p:nvSpPr>
        <p:spPr>
          <a:xfrm>
            <a:off x="6667143" y="5837634"/>
            <a:ext cx="7273647" cy="11430"/>
          </a:xfrm>
          <a:prstGeom prst="roundRect">
            <a:avLst>
              <a:gd name="adj" fmla="val 241358"/>
            </a:avLst>
          </a:prstGeom>
          <a:solidFill>
            <a:srgbClr val="F44444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989" y="5870138"/>
            <a:ext cx="6604754" cy="1059537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0005" y="6238280"/>
            <a:ext cx="258604" cy="323255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65576" y="6053971"/>
            <a:ext cx="254472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Early Stage Fatty Liver</a:t>
            </a:r>
            <a:endParaRPr lang="en-US" sz="3200" dirty="0"/>
          </a:p>
        </p:txBody>
      </p:sp>
      <p:sp>
        <p:nvSpPr>
          <p:cNvPr id="26" name="Text 14"/>
          <p:cNvSpPr/>
          <p:nvPr/>
        </p:nvSpPr>
        <p:spPr>
          <a:xfrm>
            <a:off x="7465576" y="6451521"/>
            <a:ext cx="32673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Not very dangerous and can be reversed</a:t>
            </a:r>
            <a:endParaRPr lang="en-US" sz="2400" dirty="0"/>
          </a:p>
        </p:txBody>
      </p:sp>
      <p:sp>
        <p:nvSpPr>
          <p:cNvPr id="27" name="Text 15"/>
          <p:cNvSpPr/>
          <p:nvPr/>
        </p:nvSpPr>
        <p:spPr>
          <a:xfrm>
            <a:off x="643652" y="7136487"/>
            <a:ext cx="1334309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In early stages,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fatty liver is not very dangerous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and can be reversed. But if not taken care of, it can progress to more serious conditions as shown in the pyramid above.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2140"/>
            <a:ext cx="5852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How is it Diagnosed?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72498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44444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0000"/>
                </a:solidFill>
                <a:ea typeface="Platypi Medium" pitchFamily="34" charset="-122"/>
                <a:cs typeface="Platypi Medium" pitchFamily="34" charset="-120"/>
              </a:rPr>
              <a:t>Blood tests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1020604" y="4669036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Doctors check liver enzymes to see if there are signs of liver damage. Elevated liver enzymes can indicate fatty liver disease.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198031" y="338470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44444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424845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0000"/>
                </a:solidFill>
                <a:ea typeface="Platypi Medium" pitchFamily="34" charset="-122"/>
                <a:cs typeface="Platypi Medium" pitchFamily="34" charset="-120"/>
              </a:rPr>
              <a:t>Ultrasound scan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424845" y="4328755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This imaging test allows doctors to see fat in the liver. It's a non-invasive way to visualize the liver's condition.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02272" y="3044547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F44444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829086" y="34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F0000"/>
                </a:solidFill>
                <a:ea typeface="Platypi Medium" pitchFamily="34" charset="-122"/>
                <a:cs typeface="Platypi Medium" pitchFamily="34" charset="-120"/>
              </a:rPr>
              <a:t>Liver biopsy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9829086" y="3988594"/>
            <a:ext cx="37805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In this procedure, a small sample of liver tissue is taken and tested. This is rare and usually only done in more complex cases.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564796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How to Treat or Prevent It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Lose weight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If you are overweight, even 5–10% of body weight can help reduce liver fat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Eat healthy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Focus on fruits, vegetables, and whole grains while reducing processed foods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8323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Avoid sugar and junk food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Reduce consumption of foods high in added sugars and unhealthy fats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Exercise regularly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Aim for at least 30 minutes of physical activity daily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Avoid alcohol</a:t>
            </a:r>
            <a:endParaRPr lang="en-US" sz="32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Eliminate or significantly reduce alcohol consumption</a:t>
            </a:r>
            <a:endParaRPr lang="en-US" sz="2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386857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Control blood sugar and cholesterol</a:t>
            </a:r>
            <a:endParaRPr lang="en-US" sz="32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Manage related health conditions through medication and lifestyle changes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40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6481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23498"/>
            <a:ext cx="28675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Reversible Condition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Fatty liver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is a condition where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too much fat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builds up in your liver. With proper care, it can be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reversed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controlled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26481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23498"/>
            <a:ext cx="3603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Healthy Lifestyle Changes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5235893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Making changes to your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diet, weight, and overall health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can significantly improve liver health and prevent progression.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26481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23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Medical Importance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9677995" y="561391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If not treated, fatty liver can lead to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serious liver problems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Regular check-ups and following medical advice are essential.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687</Words>
  <Application>Microsoft Office PowerPoint</Application>
  <PresentationFormat>Custom</PresentationFormat>
  <Paragraphs>94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Platypi Medium</vt:lpstr>
      <vt:lpstr>Source Serif Pro Bold</vt:lpstr>
      <vt:lpstr>Arial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12</cp:revision>
  <dcterms:created xsi:type="dcterms:W3CDTF">2025-06-12T16:01:58Z</dcterms:created>
  <dcterms:modified xsi:type="dcterms:W3CDTF">2025-06-14T04:25:21Z</dcterms:modified>
</cp:coreProperties>
</file>